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38DE87A-A77B-46A5-8762-A4397134DB76}" type="datetimeFigureOut">
              <a:rPr lang="en-GB" smtClean="0"/>
              <a:t>31/03/2020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C94079D-3798-4918-9980-CD9CF636989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E87A-A77B-46A5-8762-A4397134DB76}" type="datetimeFigureOut">
              <a:rPr lang="en-GB" smtClean="0"/>
              <a:t>31/03/2020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79D-3798-4918-9980-CD9CF636989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E87A-A77B-46A5-8762-A4397134DB76}" type="datetimeFigureOut">
              <a:rPr lang="en-GB" smtClean="0"/>
              <a:t>31/03/2020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79D-3798-4918-9980-CD9CF636989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E87A-A77B-46A5-8762-A4397134DB76}" type="datetimeFigureOut">
              <a:rPr lang="en-GB" smtClean="0"/>
              <a:t>31/03/2020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79D-3798-4918-9980-CD9CF636989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E87A-A77B-46A5-8762-A4397134DB76}" type="datetimeFigureOut">
              <a:rPr lang="en-GB" smtClean="0"/>
              <a:t>31/03/2020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79D-3798-4918-9980-CD9CF636989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E87A-A77B-46A5-8762-A4397134DB76}" type="datetimeFigureOut">
              <a:rPr lang="en-GB" smtClean="0"/>
              <a:t>31/03/2020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79D-3798-4918-9980-CD9CF636989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8DE87A-A77B-46A5-8762-A4397134DB76}" type="datetimeFigureOut">
              <a:rPr lang="en-GB" smtClean="0"/>
              <a:t>31/03/2020</a:t>
            </a:fld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C94079D-3798-4918-9980-CD9CF636989A}" type="slidenum">
              <a:rPr lang="en-GB" smtClean="0"/>
              <a:t>‹#›</a:t>
            </a:fld>
            <a:endParaRPr lang="en-GB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38DE87A-A77B-46A5-8762-A4397134DB76}" type="datetimeFigureOut">
              <a:rPr lang="en-GB" smtClean="0"/>
              <a:t>31/03/2020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C94079D-3798-4918-9980-CD9CF636989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E87A-A77B-46A5-8762-A4397134DB76}" type="datetimeFigureOut">
              <a:rPr lang="en-GB" smtClean="0"/>
              <a:t>31/03/2020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79D-3798-4918-9980-CD9CF636989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E87A-A77B-46A5-8762-A4397134DB76}" type="datetimeFigureOut">
              <a:rPr lang="en-GB" smtClean="0"/>
              <a:t>31/03/2020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79D-3798-4918-9980-CD9CF636989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E87A-A77B-46A5-8762-A4397134DB76}" type="datetimeFigureOut">
              <a:rPr lang="en-GB" smtClean="0"/>
              <a:t>31/03/2020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79D-3798-4918-9980-CD9CF636989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38DE87A-A77B-46A5-8762-A4397134DB76}" type="datetimeFigureOut">
              <a:rPr lang="en-GB" smtClean="0"/>
              <a:t>31/03/2020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C94079D-3798-4918-9980-CD9CF636989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844824"/>
            <a:ext cx="8458200" cy="1470025"/>
          </a:xfrm>
        </p:spPr>
        <p:txBody>
          <a:bodyPr>
            <a:normAutofit/>
          </a:bodyPr>
          <a:lstStyle/>
          <a:p>
            <a:r>
              <a:rPr lang="ar-AE" dirty="0">
                <a:latin typeface="Ara Alm Bon " pitchFamily="50" charset="-78"/>
                <a:cs typeface="Ara Alm Bon " pitchFamily="50" charset="-78"/>
              </a:rPr>
              <a:t>خطّة الطوارئ في مواجهة فيروس كورونا</a:t>
            </a:r>
            <a:r>
              <a:rPr lang="en-GB" dirty="0">
                <a:latin typeface="Ara Alm Bon " pitchFamily="50" charset="-78"/>
                <a:cs typeface="Ara Alm Bon " pitchFamily="50" charset="-78"/>
              </a:rPr>
              <a:t/>
            </a:r>
            <a:br>
              <a:rPr lang="en-GB" dirty="0">
                <a:latin typeface="Ara Alm Bon " pitchFamily="50" charset="-78"/>
                <a:cs typeface="Ara Alm Bon " pitchFamily="50" charset="-78"/>
              </a:rPr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3356992"/>
            <a:ext cx="4953000" cy="1719481"/>
          </a:xfrm>
        </p:spPr>
        <p:txBody>
          <a:bodyPr>
            <a:normAutofit fontScale="92500" lnSpcReduction="10000"/>
          </a:bodyPr>
          <a:lstStyle/>
          <a:p>
            <a:endParaRPr lang="ar-AE" dirty="0" smtClean="0">
              <a:latin typeface="Ara Alm Bon " pitchFamily="50" charset="-78"/>
              <a:cs typeface="Ara Alm Bon " pitchFamily="50" charset="-78"/>
            </a:endParaRPr>
          </a:p>
          <a:p>
            <a:endParaRPr lang="ar-AE" dirty="0">
              <a:latin typeface="Ara Alm Bon " pitchFamily="50" charset="-78"/>
              <a:cs typeface="Ara Alm Bon " pitchFamily="50" charset="-78"/>
            </a:endParaRPr>
          </a:p>
          <a:p>
            <a:r>
              <a:rPr lang="ar-AE" sz="3200" dirty="0" smtClean="0">
                <a:latin typeface="Ara Alm Bon " pitchFamily="50" charset="-78"/>
                <a:cs typeface="Ara Alm Bon " pitchFamily="50" charset="-78"/>
              </a:rPr>
              <a:t>مجلس نحف المحلّي</a:t>
            </a:r>
            <a:br>
              <a:rPr lang="ar-AE" sz="3200" dirty="0" smtClean="0">
                <a:latin typeface="Ara Alm Bon " pitchFamily="50" charset="-78"/>
                <a:cs typeface="Ara Alm Bon " pitchFamily="50" charset="-78"/>
              </a:rPr>
            </a:br>
            <a:endParaRPr lang="en-GB" sz="3200" dirty="0">
              <a:latin typeface="Ara Alm Bon " pitchFamily="50" charset="-78"/>
              <a:cs typeface="Ara Alm Bon " pitchFamily="50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4509120"/>
            <a:ext cx="1961905" cy="20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69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980728"/>
            <a:ext cx="8229600" cy="1066800"/>
          </a:xfrm>
        </p:spPr>
        <p:txBody>
          <a:bodyPr/>
          <a:lstStyle/>
          <a:p>
            <a:pPr algn="r" rtl="1"/>
            <a:r>
              <a:rPr lang="ar-AE" dirty="0" smtClean="0"/>
              <a:t>نظام عمل المتطوعين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6136" y="2060848"/>
            <a:ext cx="3178696" cy="4325112"/>
          </a:xfrm>
        </p:spPr>
        <p:txBody>
          <a:bodyPr>
            <a:normAutofit fontScale="77500" lnSpcReduction="20000"/>
          </a:bodyPr>
          <a:lstStyle/>
          <a:p>
            <a:pPr algn="r" rtl="1"/>
            <a:r>
              <a:rPr lang="ar-AE" dirty="0" smtClean="0">
                <a:solidFill>
                  <a:srgbClr val="FF0000"/>
                </a:solidFill>
                <a:latin typeface="Ara Alm Bon " pitchFamily="50" charset="-78"/>
                <a:cs typeface="Ara Alm Bon " pitchFamily="50" charset="-78"/>
              </a:rPr>
              <a:t>100 متطوّع في اقسام المجلس المحلي (الهدف مضاعفة العدد مع الحفاظ على تمثيل حاراتي وعائلات ورصد التخصّصات)</a:t>
            </a:r>
          </a:p>
          <a:p>
            <a:pPr algn="r" rtl="1"/>
            <a:endParaRPr lang="ar-AE" dirty="0" smtClean="0">
              <a:solidFill>
                <a:srgbClr val="FF0000"/>
              </a:solidFill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dirty="0" smtClean="0">
                <a:solidFill>
                  <a:srgbClr val="FF0000"/>
                </a:solidFill>
                <a:latin typeface="Ara Alm Bon " pitchFamily="50" charset="-78"/>
                <a:cs typeface="Ara Alm Bon " pitchFamily="50" charset="-78"/>
              </a:rPr>
              <a:t>تأمين صحّي لجميع المتطوّعين</a:t>
            </a:r>
          </a:p>
          <a:p>
            <a:pPr algn="r" rtl="1"/>
            <a:endParaRPr lang="ar-AE" dirty="0">
              <a:solidFill>
                <a:srgbClr val="FF0000"/>
              </a:solidFill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dirty="0" smtClean="0">
                <a:solidFill>
                  <a:srgbClr val="FF0000"/>
                </a:solidFill>
                <a:latin typeface="Ara Alm Bon " pitchFamily="50" charset="-78"/>
                <a:cs typeface="Ara Alm Bon " pitchFamily="50" charset="-78"/>
              </a:rPr>
              <a:t>مواد تعقيم ووقاية لكافّة المتطوّعين</a:t>
            </a:r>
          </a:p>
          <a:p>
            <a:pPr algn="r" rtl="1"/>
            <a:endParaRPr lang="ar-AE" dirty="0" smtClean="0">
              <a:solidFill>
                <a:srgbClr val="FF0000"/>
              </a:solidFill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dirty="0" smtClean="0">
                <a:solidFill>
                  <a:srgbClr val="FF0000"/>
                </a:solidFill>
                <a:latin typeface="Ara Alm Bon " pitchFamily="50" charset="-78"/>
                <a:cs typeface="Ara Alm Bon " pitchFamily="50" charset="-78"/>
              </a:rPr>
              <a:t>تمكين المتطوعين وقت الحاجة </a:t>
            </a:r>
          </a:p>
          <a:p>
            <a:pPr algn="r" rtl="1"/>
            <a:endParaRPr lang="en-GB" dirty="0">
              <a:solidFill>
                <a:srgbClr val="FF0000"/>
              </a:solidFill>
              <a:latin typeface="Ara Alm Bon " pitchFamily="50" charset="-78"/>
              <a:cs typeface="Ara Alm Bon " pitchFamily="50" charset="-78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2060848"/>
            <a:ext cx="5019715" cy="4325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ايصال وتأمين الحاجيّات اللازمة للناس خلال الازمة يشمل سفريّات المرضى منهم</a:t>
            </a:r>
          </a:p>
          <a:p>
            <a:pPr marL="109728" indent="0" algn="r" rtl="1">
              <a:buNone/>
            </a:pPr>
            <a:endParaRPr lang="ar-AE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مرافقة العجزة والتواصل معهم هاتفيًا او وجاهيًا</a:t>
            </a:r>
          </a:p>
          <a:p>
            <a:pPr algn="r" rtl="1"/>
            <a:endParaRPr lang="ar-AE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متابعة حاجيّات المحجورين والعمل على تأمينها</a:t>
            </a:r>
          </a:p>
          <a:p>
            <a:pPr algn="r" rtl="1"/>
            <a:endParaRPr lang="ar-AE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endParaRPr lang="en-GB" dirty="0">
              <a:latin typeface="Ara Alm Bon " pitchFamily="50" charset="-78"/>
              <a:cs typeface="Ara Alm Bon " pitchFamily="50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48680"/>
            <a:ext cx="1008111" cy="1071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84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/>
              <a:t>لجنة الاغاثة البلدية الموحّدة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530584"/>
            <a:ext cx="8229600" cy="4325112"/>
          </a:xfrm>
        </p:spPr>
        <p:txBody>
          <a:bodyPr>
            <a:normAutofit/>
          </a:bodyPr>
          <a:lstStyle/>
          <a:p>
            <a:pPr algn="r" rtl="1"/>
            <a:r>
              <a:rPr lang="ar-AE" sz="2400" dirty="0" smtClean="0">
                <a:latin typeface="Ara Alm Bon " pitchFamily="50" charset="-78"/>
                <a:cs typeface="Ara Alm Bon " pitchFamily="50" charset="-78"/>
              </a:rPr>
              <a:t>تجميع كل لجان الاغاثة في القرية في لجنة واحدة هي لجنة الاغاثة البلدية الموحدة</a:t>
            </a:r>
          </a:p>
          <a:p>
            <a:pPr algn="r" rtl="1"/>
            <a:endParaRPr lang="ar-AE" sz="2400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sz="2400" dirty="0">
                <a:latin typeface="Ara Alm Bon " pitchFamily="50" charset="-78"/>
                <a:cs typeface="Ara Alm Bon " pitchFamily="50" charset="-78"/>
              </a:rPr>
              <a:t> </a:t>
            </a:r>
            <a:r>
              <a:rPr lang="ar-AE" sz="2400" dirty="0" smtClean="0">
                <a:latin typeface="Ara Alm Bon " pitchFamily="50" charset="-78"/>
                <a:cs typeface="Ara Alm Bon " pitchFamily="50" charset="-78"/>
              </a:rPr>
              <a:t>تجمع اللجنة التبرّعات والطرود الغذائيّة ويتم تجميعها في مركز/مراكز جغرافية بحسب الحاجة</a:t>
            </a:r>
          </a:p>
          <a:p>
            <a:pPr algn="r" rtl="1"/>
            <a:endParaRPr lang="ar-AE" sz="2400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sz="2400" dirty="0" smtClean="0">
                <a:latin typeface="Ara Alm Bon " pitchFamily="50" charset="-78"/>
                <a:cs typeface="Ara Alm Bon " pitchFamily="50" charset="-78"/>
              </a:rPr>
              <a:t>تامين قوائم المحتاجين من مختلف الشرائح الاجتماعيّة والعمريّة وبناء نظام توزيع مؤن وحاجيّات مقبول وعادل</a:t>
            </a:r>
            <a:endParaRPr lang="en-GB" sz="2400" dirty="0">
              <a:latin typeface="Ara Alm Bon " pitchFamily="50" charset="-78"/>
              <a:cs typeface="Ara Alm Bon " pitchFamily="50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48680"/>
            <a:ext cx="1008111" cy="1071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4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/>
              <a:t>اطر خارجيّة اخرى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اللجنة الشعبيّة في نحف: تعمل بشكل مستقل مع كامل التنسيق والتعاون مع المجلس المحلّي</a:t>
            </a:r>
          </a:p>
          <a:p>
            <a:pPr algn="r" rtl="1"/>
            <a:endParaRPr lang="ar-AE" dirty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الاحزاب وطواقمها: للمهام التنظيميّة الصعبة في لحظات طوارئ قاسية</a:t>
            </a:r>
          </a:p>
          <a:p>
            <a:pPr algn="r" rtl="1"/>
            <a:endParaRPr lang="ar-AE" dirty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الجمعيّات وحركات الشبيبة: قواعد البيانات شرائحيّة ومتطوّعون/ات للعمل بحسب الضرورة.</a:t>
            </a:r>
            <a:endParaRPr lang="en-GB" dirty="0">
              <a:latin typeface="Ara Alm Bon " pitchFamily="50" charset="-78"/>
              <a:cs typeface="Ara Alm Bon " pitchFamily="50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48680"/>
            <a:ext cx="1008111" cy="1071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81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6136" y="1295400"/>
            <a:ext cx="2746648" cy="1066800"/>
          </a:xfrm>
        </p:spPr>
        <p:txBody>
          <a:bodyPr>
            <a:normAutofit fontScale="90000"/>
          </a:bodyPr>
          <a:lstStyle/>
          <a:p>
            <a:pPr algn="r" rtl="1"/>
            <a:r>
              <a:rPr lang="ar-AE" dirty="0" smtClean="0"/>
              <a:t>ضبط التواصل</a:t>
            </a:r>
            <a:br>
              <a:rPr lang="ar-AE" dirty="0" smtClean="0"/>
            </a:br>
            <a:r>
              <a:rPr lang="ar-AE" dirty="0" smtClean="0"/>
              <a:t>    والنشر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560" y="2780928"/>
            <a:ext cx="3960440" cy="3528392"/>
          </a:xfrm>
        </p:spPr>
        <p:txBody>
          <a:bodyPr>
            <a:normAutofit lnSpcReduction="10000"/>
          </a:bodyPr>
          <a:lstStyle/>
          <a:p>
            <a:pPr algn="r" rtl="1"/>
            <a:r>
              <a:rPr lang="ar-AE" sz="2400" b="1" dirty="0" smtClean="0">
                <a:solidFill>
                  <a:srgbClr val="FF0000"/>
                </a:solidFill>
                <a:latin typeface="Ara Alm Bon " pitchFamily="50" charset="-78"/>
                <a:cs typeface="Ara Alm Bon " pitchFamily="50" charset="-78"/>
              </a:rPr>
              <a:t>واتساب بلدي </a:t>
            </a:r>
            <a:r>
              <a:rPr lang="ar-AE" sz="2400" b="1" dirty="0" smtClean="0">
                <a:latin typeface="Ara Alm Bon " pitchFamily="50" charset="-78"/>
                <a:cs typeface="Ara Alm Bon " pitchFamily="50" charset="-78"/>
              </a:rPr>
              <a:t>– </a:t>
            </a:r>
            <a:r>
              <a:rPr lang="ar-AE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a Alm Bon " pitchFamily="50" charset="-78"/>
                <a:cs typeface="Ara Alm Bon " pitchFamily="50" charset="-78"/>
              </a:rPr>
              <a:t>ادارة الازمة</a:t>
            </a:r>
            <a:r>
              <a:rPr lang="ar-AE" sz="2400" b="1" dirty="0" smtClean="0">
                <a:latin typeface="Ara Alm Bon " pitchFamily="50" charset="-78"/>
                <a:cs typeface="Ara Alm Bon " pitchFamily="50" charset="-78"/>
              </a:rPr>
              <a:t>، توجيهات واراشادت وحتلنات مستمرة</a:t>
            </a:r>
          </a:p>
          <a:p>
            <a:pPr marL="109728" indent="0" algn="r" rtl="1">
              <a:buNone/>
            </a:pPr>
            <a:endParaRPr lang="ar-AE" sz="2400" b="1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sz="2400" b="1" dirty="0" smtClean="0">
                <a:solidFill>
                  <a:srgbClr val="FF0000"/>
                </a:solidFill>
                <a:latin typeface="Ara Alm Bon " pitchFamily="50" charset="-78"/>
                <a:cs typeface="Ara Alm Bon " pitchFamily="50" charset="-78"/>
              </a:rPr>
              <a:t>واتساب طبي </a:t>
            </a:r>
            <a:r>
              <a:rPr lang="ar-AE" sz="2400" b="1" dirty="0" smtClean="0">
                <a:latin typeface="Ara Alm Bon " pitchFamily="50" charset="-78"/>
                <a:cs typeface="Ara Alm Bon " pitchFamily="50" charset="-78"/>
              </a:rPr>
              <a:t>– </a:t>
            </a:r>
            <a:r>
              <a:rPr lang="ar-AE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a Alm Bon " pitchFamily="50" charset="-78"/>
                <a:cs typeface="Ara Alm Bon " pitchFamily="50" charset="-78"/>
              </a:rPr>
              <a:t>قسم الصحة</a:t>
            </a:r>
            <a:r>
              <a:rPr lang="ar-AE" sz="2400" b="1" dirty="0" smtClean="0">
                <a:latin typeface="Ara Alm Bon " pitchFamily="50" charset="-78"/>
                <a:cs typeface="Ara Alm Bon " pitchFamily="50" charset="-78"/>
              </a:rPr>
              <a:t>،</a:t>
            </a:r>
            <a:br>
              <a:rPr lang="ar-AE" sz="2400" b="1" dirty="0" smtClean="0">
                <a:latin typeface="Ara Alm Bon " pitchFamily="50" charset="-78"/>
                <a:cs typeface="Ara Alm Bon " pitchFamily="50" charset="-78"/>
              </a:rPr>
            </a:br>
            <a:r>
              <a:rPr lang="ar-AE" sz="2400" b="1" dirty="0" smtClean="0">
                <a:latin typeface="Ara Alm Bon " pitchFamily="50" charset="-78"/>
                <a:cs typeface="Ara Alm Bon " pitchFamily="50" charset="-78"/>
              </a:rPr>
              <a:t>تأمين وتوجيه عمل الاطبّاء </a:t>
            </a:r>
          </a:p>
          <a:p>
            <a:pPr marL="109728" indent="0" algn="r" rtl="1">
              <a:buNone/>
            </a:pPr>
            <a:endParaRPr lang="ar-AE" sz="2400" b="1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sz="2400" b="1" dirty="0" smtClean="0">
                <a:solidFill>
                  <a:srgbClr val="FF0000"/>
                </a:solidFill>
                <a:latin typeface="Ara Alm Bon " pitchFamily="50" charset="-78"/>
                <a:cs typeface="Ara Alm Bon " pitchFamily="50" charset="-78"/>
              </a:rPr>
              <a:t>واتساب متطوّعين </a:t>
            </a:r>
            <a:r>
              <a:rPr lang="ar-AE" sz="2400" b="1" dirty="0" smtClean="0">
                <a:latin typeface="Ara Alm Bon " pitchFamily="50" charset="-78"/>
                <a:cs typeface="Ara Alm Bon " pitchFamily="50" charset="-78"/>
              </a:rPr>
              <a:t>– </a:t>
            </a:r>
            <a:r>
              <a:rPr lang="ar-AE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a Alm Bon " pitchFamily="50" charset="-78"/>
                <a:cs typeface="Ara Alm Bon " pitchFamily="50" charset="-78"/>
              </a:rPr>
              <a:t>نظام المتطوّعين</a:t>
            </a:r>
            <a:r>
              <a:rPr lang="ar-AE" sz="2400" b="1" dirty="0" smtClean="0">
                <a:latin typeface="Ara Alm Bon " pitchFamily="50" charset="-78"/>
                <a:cs typeface="Ara Alm Bon " pitchFamily="50" charset="-78"/>
              </a:rPr>
              <a:t>، تنسيق العمل </a:t>
            </a:r>
            <a:endParaRPr lang="en-GB" sz="2400" b="1" dirty="0">
              <a:latin typeface="Ara Alm Bon " pitchFamily="50" charset="-78"/>
              <a:cs typeface="Ara Alm Bon " pitchFamily="50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43608" y="1295400"/>
            <a:ext cx="2952328" cy="1066800"/>
          </a:xfrm>
          <a:prstGeom prst="rect">
            <a:avLst/>
          </a:prstGeom>
        </p:spPr>
        <p:txBody>
          <a:bodyPr vert="horz" anchor="ctr">
            <a:normAutofit fontScale="9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AE" dirty="0" smtClean="0"/>
              <a:t>العمل الاعلامي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2780928"/>
            <a:ext cx="5220072" cy="352839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AE" sz="2400" b="1" dirty="0" smtClean="0">
                <a:latin typeface="Ara Alm Bon " pitchFamily="50" charset="-78"/>
                <a:cs typeface="Ara Alm Bon " pitchFamily="50" charset="-78"/>
              </a:rPr>
              <a:t>تعميم الارشادات والتوجيهات باللغة العربيّة في مختلف وسائل التواصل وضمان وصولها لاهل القرية.</a:t>
            </a:r>
          </a:p>
          <a:p>
            <a:pPr algn="r" rtl="1"/>
            <a:endParaRPr lang="ar-AE" sz="2400" b="1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sz="2400" b="1" dirty="0" smtClean="0">
                <a:latin typeface="Ara Alm Bon " pitchFamily="50" charset="-78"/>
                <a:cs typeface="Ara Alm Bon " pitchFamily="50" charset="-78"/>
              </a:rPr>
              <a:t>الادوات: فيديوهات/ نشرات/ منشورات بوسترات وغيرها</a:t>
            </a:r>
          </a:p>
          <a:p>
            <a:pPr algn="r" rtl="1"/>
            <a:endParaRPr lang="ar-AE" sz="2400" b="1" dirty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sz="2400" b="1" dirty="0" smtClean="0">
                <a:latin typeface="Ara Alm Bon " pitchFamily="50" charset="-78"/>
                <a:cs typeface="Ara Alm Bon " pitchFamily="50" charset="-78"/>
              </a:rPr>
              <a:t>تفعيل الصفحة الرسميّة وحتلنتها بعمل المجلس المحلي تباعًا.</a:t>
            </a:r>
          </a:p>
          <a:p>
            <a:pPr algn="r" rtl="1"/>
            <a:endParaRPr lang="ar-AE" sz="2400" b="1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endParaRPr lang="ar-AE" sz="2400" b="1" dirty="0">
              <a:latin typeface="Ara Alm Bon " pitchFamily="50" charset="-78"/>
              <a:cs typeface="Ara Alm Bon " pitchFamily="50" charset="-78"/>
            </a:endParaRPr>
          </a:p>
          <a:p>
            <a:pPr algn="r" rtl="1"/>
            <a:endParaRPr lang="en-GB" sz="2400" b="1" dirty="0">
              <a:latin typeface="Ara Alm Bon " pitchFamily="50" charset="-78"/>
              <a:cs typeface="Ara Alm Bon " pitchFamily="50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48680"/>
            <a:ext cx="1008111" cy="1071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68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/>
              <a:t>قواعد عمل موجّهة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1728192"/>
          </a:xfrm>
        </p:spPr>
        <p:txBody>
          <a:bodyPr/>
          <a:lstStyle/>
          <a:p>
            <a:pPr algn="r" rtl="1">
              <a:buFont typeface="Arial" charset="0"/>
              <a:buChar char="•"/>
            </a:pPr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العمل الجاري للمجلس المحلّي يبقى جاريًا</a:t>
            </a:r>
          </a:p>
          <a:p>
            <a:pPr marL="109728" indent="0" algn="r" rtl="1">
              <a:buNone/>
            </a:pPr>
            <a:endParaRPr lang="ar-AE" dirty="0" smtClean="0">
              <a:latin typeface="Ara Alm Bon " pitchFamily="50" charset="-78"/>
              <a:cs typeface="Ara Alm Bon " pitchFamily="50" charset="-78"/>
            </a:endParaRPr>
          </a:p>
          <a:p>
            <a:pPr algn="r" rtl="1">
              <a:buFont typeface="Arial" charset="0"/>
              <a:buChar char="•"/>
            </a:pPr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استغلال الازمة الحالية من اجل اعادة تنظيم عمل المجلس </a:t>
            </a:r>
          </a:p>
          <a:p>
            <a:pPr algn="r" rtl="1">
              <a:buFont typeface="Arial" charset="0"/>
              <a:buChar char="•"/>
            </a:pPr>
            <a:endParaRPr lang="ar-AE" dirty="0"/>
          </a:p>
          <a:p>
            <a:pPr algn="r" rtl="1">
              <a:buFont typeface="Arial" charset="0"/>
              <a:buChar char="•"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48680"/>
            <a:ext cx="1008111" cy="1071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21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353" y="953344"/>
            <a:ext cx="6700102" cy="590465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48680"/>
            <a:ext cx="1008111" cy="1071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9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/>
              <a:t>رئيس وادارة المجلس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325112"/>
          </a:xfrm>
        </p:spPr>
        <p:txBody>
          <a:bodyPr/>
          <a:lstStyle/>
          <a:p>
            <a:pPr marL="109728" indent="0" algn="r" rtl="1">
              <a:buNone/>
            </a:pPr>
            <a:endParaRPr lang="ar-AE" dirty="0" smtClean="0">
              <a:latin typeface="Ara Alm Bon " pitchFamily="50" charset="-78"/>
              <a:cs typeface="Ara Alm Bon " pitchFamily="50" charset="-78"/>
            </a:endParaRPr>
          </a:p>
          <a:p>
            <a:pPr marL="109728" indent="0" algn="r" rtl="1">
              <a:buNone/>
            </a:pPr>
            <a:endParaRPr lang="ar-AE" dirty="0">
              <a:latin typeface="Ara Alm Bon " pitchFamily="50" charset="-78"/>
              <a:cs typeface="Ara Alm Bon " pitchFamily="50" charset="-78"/>
            </a:endParaRPr>
          </a:p>
          <a:p>
            <a:pPr algn="r" rtl="1">
              <a:buFont typeface="Arial" charset="0"/>
              <a:buChar char="•"/>
            </a:pPr>
            <a:r>
              <a:rPr lang="ar-AE" dirty="0">
                <a:latin typeface="Ara Alm Bon " pitchFamily="50" charset="-78"/>
                <a:cs typeface="Ara Alm Bon " pitchFamily="50" charset="-78"/>
              </a:rPr>
              <a:t>قيادة وتوجيه خطة الطوارئ وطواقم العمل الخارجية والداخلية </a:t>
            </a:r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فيها </a:t>
            </a:r>
            <a:br>
              <a:rPr lang="ar-AE" dirty="0" smtClean="0">
                <a:latin typeface="Ara Alm Bon " pitchFamily="50" charset="-78"/>
                <a:cs typeface="Ara Alm Bon " pitchFamily="50" charset="-78"/>
              </a:rPr>
            </a:br>
            <a:endParaRPr lang="en-GB" dirty="0">
              <a:latin typeface="Ara Alm Bon " pitchFamily="50" charset="-78"/>
              <a:cs typeface="Ara Alm Bon " pitchFamily="50" charset="-78"/>
            </a:endParaRPr>
          </a:p>
          <a:p>
            <a:pPr algn="r" rtl="1">
              <a:buFont typeface="Arial" charset="0"/>
              <a:buChar char="•"/>
            </a:pPr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التواصل المباشر مع قوى الانقاذ (الشرطة/ الشرطة الجماهيريّة/ الاطفاء/ الاسعاف/ الجبهة الداخلية</a:t>
            </a:r>
          </a:p>
          <a:p>
            <a:pPr algn="r" rtl="1">
              <a:buFont typeface="Arial" charset="0"/>
              <a:buChar char="•"/>
            </a:pPr>
            <a:endParaRPr lang="ar-AE" dirty="0">
              <a:latin typeface="Ara Alm Bon " pitchFamily="50" charset="-78"/>
              <a:cs typeface="Ara Alm Bon " pitchFamily="50" charset="-78"/>
            </a:endParaRPr>
          </a:p>
          <a:p>
            <a:pPr algn="r" rtl="1">
              <a:buFont typeface="Arial" charset="0"/>
              <a:buChar char="•"/>
            </a:pPr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التواصل </a:t>
            </a:r>
            <a:r>
              <a:rPr lang="ar-AE" dirty="0">
                <a:latin typeface="Ara Alm Bon " pitchFamily="50" charset="-78"/>
                <a:cs typeface="Ara Alm Bon " pitchFamily="50" charset="-78"/>
              </a:rPr>
              <a:t>المباشر مع اهالي </a:t>
            </a:r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القرية بالوسائل المختلفة</a:t>
            </a:r>
            <a:endParaRPr lang="ar-AE" dirty="0">
              <a:latin typeface="Ara Alm Bon " pitchFamily="50" charset="-78"/>
              <a:cs typeface="Ara Alm Bon " pitchFamily="50" charset="-78"/>
            </a:endParaRPr>
          </a:p>
          <a:p>
            <a:pPr algn="r" rtl="1">
              <a:buFont typeface="Arial" charset="0"/>
              <a:buChar char="•"/>
            </a:pPr>
            <a:endParaRPr lang="ar-AE" dirty="0" smtClean="0">
              <a:latin typeface="Ara Alm Bon " pitchFamily="50" charset="-78"/>
              <a:cs typeface="Ara Alm Bon " pitchFamily="50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48680"/>
            <a:ext cx="1008111" cy="1071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02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AE" dirty="0" smtClean="0"/>
              <a:t>لجنة ادارة الازمة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526815"/>
            <a:ext cx="8229600" cy="4325112"/>
          </a:xfrm>
        </p:spPr>
        <p:txBody>
          <a:bodyPr>
            <a:normAutofit/>
          </a:bodyPr>
          <a:lstStyle/>
          <a:p>
            <a:pPr algn="r" rtl="1"/>
            <a:r>
              <a:rPr lang="ar-AE" sz="2400" dirty="0" smtClean="0">
                <a:latin typeface="Ara Alm Bon " pitchFamily="50" charset="-78"/>
                <a:cs typeface="Ara Alm Bon " pitchFamily="50" charset="-78"/>
              </a:rPr>
              <a:t>التنسيق بين طواقم العمل المختلفة وتوجيه عملها ومتابعته</a:t>
            </a:r>
          </a:p>
          <a:p>
            <a:pPr marL="109728" indent="0" algn="r" rtl="1">
              <a:buNone/>
            </a:pPr>
            <a:endParaRPr lang="ar-AE" sz="2400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sz="2400" dirty="0" smtClean="0">
                <a:latin typeface="Ara Alm Bon " pitchFamily="50" charset="-78"/>
                <a:cs typeface="Ara Alm Bon " pitchFamily="50" charset="-78"/>
              </a:rPr>
              <a:t>تخطيط وادارة الحملة الاعلاميّة المرافقة لخطّة الطوارئ</a:t>
            </a:r>
          </a:p>
          <a:p>
            <a:pPr marL="109728" indent="0" algn="r" rtl="1">
              <a:buNone/>
            </a:pPr>
            <a:endParaRPr lang="ar-AE" sz="2400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sz="2400" dirty="0" smtClean="0">
                <a:latin typeface="Ara Alm Bon " pitchFamily="50" charset="-78"/>
                <a:cs typeface="Ara Alm Bon " pitchFamily="50" charset="-78"/>
              </a:rPr>
              <a:t>تحديد  ومتابعة رصد الحاجيّات والاحتياجات العامّة للقرية</a:t>
            </a:r>
          </a:p>
          <a:p>
            <a:pPr marL="109728" indent="0" algn="r" rtl="1">
              <a:buNone/>
            </a:pPr>
            <a:endParaRPr lang="ar-AE" sz="2400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sz="2400" dirty="0" smtClean="0">
                <a:latin typeface="Ara Alm Bon " pitchFamily="50" charset="-78"/>
                <a:cs typeface="Ara Alm Bon " pitchFamily="50" charset="-78"/>
              </a:rPr>
              <a:t>متابعة التعليمات والمعلومات والتوجيهات الخارجية والداخليّة والاهتمام بجريانها</a:t>
            </a:r>
            <a:endParaRPr lang="en-GB" sz="2400" dirty="0">
              <a:latin typeface="Ara Alm Bon " pitchFamily="50" charset="-78"/>
              <a:cs typeface="Ara Alm Bon " pitchFamily="50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48680"/>
            <a:ext cx="1008111" cy="1071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68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/>
              <a:t>لجنة الطوارئ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توجيه وادارة الاقسام المختلفة التي تشكّل لجنة الطوارئ وتفعيلها</a:t>
            </a:r>
            <a:br>
              <a:rPr lang="ar-AE" dirty="0" smtClean="0">
                <a:latin typeface="Ara Alm Bon " pitchFamily="50" charset="-78"/>
                <a:cs typeface="Ara Alm Bon " pitchFamily="50" charset="-78"/>
              </a:rPr>
            </a:br>
            <a:endParaRPr lang="ar-AE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رصد الحاجيّات والعتاد اللازم لمؤسّسة المجلس المحلي بالاضافة الى المؤسّسات والمرافق العامة في القرية وتأمينه</a:t>
            </a:r>
            <a:br>
              <a:rPr lang="ar-AE" dirty="0" smtClean="0">
                <a:latin typeface="Ara Alm Bon " pitchFamily="50" charset="-78"/>
                <a:cs typeface="Ara Alm Bon " pitchFamily="50" charset="-78"/>
              </a:rPr>
            </a:br>
            <a:endParaRPr lang="ar-AE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حتلنة مختلف الطواقم بالتوجيهات والمستجدّات الصادرة عن الجبهة الداخليّة</a:t>
            </a:r>
            <a:br>
              <a:rPr lang="ar-AE" dirty="0" smtClean="0">
                <a:latin typeface="Ara Alm Bon " pitchFamily="50" charset="-78"/>
                <a:cs typeface="Ara Alm Bon " pitchFamily="50" charset="-78"/>
              </a:rPr>
            </a:br>
            <a:endParaRPr lang="ar-AE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التشبيك مع اطر الطوارئ في المجالس المحيطة/ الاشكول للاستفادة من تجاربها او من اجل العمل المناطقي المشترك بحسب التطوّرات</a:t>
            </a:r>
          </a:p>
          <a:p>
            <a:pPr algn="r" rtl="1"/>
            <a:endParaRPr lang="en-GB" dirty="0">
              <a:latin typeface="Ara Alm Bon " pitchFamily="50" charset="-78"/>
              <a:cs typeface="Ara Alm Bon " pitchFamily="50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48680"/>
            <a:ext cx="1008111" cy="1071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57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8229600" cy="1066800"/>
          </a:xfrm>
        </p:spPr>
        <p:txBody>
          <a:bodyPr/>
          <a:lstStyle/>
          <a:p>
            <a:pPr algn="r" rtl="1"/>
            <a:r>
              <a:rPr lang="ar-AE" dirty="0" smtClean="0"/>
              <a:t>مركز استقبال توجّهات الجمهور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استقبال توجّهات الجمهور ورصد كافة المعلومات المتعلّقة بالازمة وتسجيلها </a:t>
            </a:r>
          </a:p>
          <a:p>
            <a:pPr algn="r" rtl="1"/>
            <a:endParaRPr lang="ar-AE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الاجابة على اسئلة الجمهور المتعلّقة بالمعلومات الاساسيّة والاوليّة</a:t>
            </a:r>
          </a:p>
          <a:p>
            <a:pPr marL="109728" indent="0" algn="r" rtl="1">
              <a:buNone/>
            </a:pPr>
            <a:endParaRPr lang="ar-AE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توجيه الجمهور للاقسام واللجان المختلفة وقت الحاجة</a:t>
            </a:r>
          </a:p>
          <a:p>
            <a:pPr marL="109728" indent="0" algn="r" rtl="1">
              <a:buNone/>
            </a:pPr>
            <a:endParaRPr lang="ar-AE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اطلاع ادارة المجلس وطاقم ادارة الازمة على احتياجات الناس من اجل العمل على تأمينها وقت الحاجة </a:t>
            </a:r>
            <a:endParaRPr lang="en-GB" dirty="0">
              <a:latin typeface="Ara Alm Bon " pitchFamily="50" charset="-78"/>
              <a:cs typeface="Ara Alm Bon " pitchFamily="50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48680"/>
            <a:ext cx="1008111" cy="1071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90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r" rtl="1"/>
            <a:r>
              <a:rPr lang="ar-AE" dirty="0" smtClean="0"/>
              <a:t>قسم الصحّة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325112"/>
          </a:xfrm>
        </p:spPr>
        <p:txBody>
          <a:bodyPr>
            <a:noAutofit/>
          </a:bodyPr>
          <a:lstStyle/>
          <a:p>
            <a:pPr algn="r" rtl="1"/>
            <a:r>
              <a:rPr lang="ar-AE" sz="2400" dirty="0" smtClean="0">
                <a:latin typeface="Ara Alm Bon " pitchFamily="50" charset="-78"/>
                <a:cs typeface="Ara Alm Bon " pitchFamily="50" charset="-78"/>
              </a:rPr>
              <a:t>التواصل المباشر مع وزارة الصحة وتمرير ارشادتها وتوجيهاتها للمؤسّسات والناس</a:t>
            </a:r>
          </a:p>
          <a:p>
            <a:pPr marL="109728" indent="0" algn="r" rtl="1">
              <a:buNone/>
            </a:pPr>
            <a:endParaRPr lang="ar-AE" sz="2400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sz="2400" dirty="0" smtClean="0">
                <a:latin typeface="Ara Alm Bon " pitchFamily="50" charset="-78"/>
                <a:cs typeface="Ara Alm Bon " pitchFamily="50" charset="-78"/>
              </a:rPr>
              <a:t>استمرار عمل نظام تفريغ النفايات من القرية (يشمل لحظات الحجر العام)</a:t>
            </a:r>
          </a:p>
          <a:p>
            <a:pPr marL="109728" indent="0" algn="r" rtl="1">
              <a:buNone/>
            </a:pPr>
            <a:endParaRPr lang="ar-AE" sz="2400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sz="2400" dirty="0" smtClean="0">
                <a:latin typeface="Ara Alm Bon " pitchFamily="50" charset="-78"/>
                <a:cs typeface="Ara Alm Bon " pitchFamily="50" charset="-78"/>
              </a:rPr>
              <a:t>تجميع قاعدة بيانات تشمل كافة السكّان اصحاب الامراض المزمنة ورصد ادويتها الشهريّة والاهتمام بتوفّرها في الصيدليّات المحليّة</a:t>
            </a:r>
          </a:p>
          <a:p>
            <a:pPr marL="109728" indent="0" algn="r" rtl="1">
              <a:buNone/>
            </a:pPr>
            <a:endParaRPr lang="ar-AE" sz="2400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sz="2400" dirty="0" smtClean="0">
                <a:latin typeface="Ara Alm Bon " pitchFamily="50" charset="-78"/>
                <a:cs typeface="Ara Alm Bon " pitchFamily="50" charset="-78"/>
              </a:rPr>
              <a:t>التواصل مع صناديق المرضى/ صندوق مرضى الطوارئ</a:t>
            </a:r>
          </a:p>
          <a:p>
            <a:pPr algn="r" rtl="1"/>
            <a:endParaRPr lang="ar-AE" sz="2400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sz="2400" dirty="0" smtClean="0">
                <a:latin typeface="Ara Alm Bon " pitchFamily="50" charset="-78"/>
                <a:cs typeface="Ara Alm Bon " pitchFamily="50" charset="-78"/>
              </a:rPr>
              <a:t>ادارة التواصل مع جميع اطبّاء وطبيبات القرية</a:t>
            </a:r>
          </a:p>
          <a:p>
            <a:pPr marL="109728" indent="0" algn="r" rtl="1">
              <a:buNone/>
            </a:pPr>
            <a:endParaRPr lang="en-GB" sz="2400" dirty="0">
              <a:latin typeface="Ara Alm Bon " pitchFamily="50" charset="-78"/>
              <a:cs typeface="Ara Alm Bon " pitchFamily="50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48680"/>
            <a:ext cx="1008111" cy="1071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47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AE" dirty="0" smtClean="0"/>
              <a:t>قسم الرفاه الاجتماعي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تأمين قاعدة بيانات تشمل القوائم التالية: مرضى الدياليزا/السكر/ الامراض المزمنة، العجزة، جيل الضمان الاجتماعي/ عائلات احاديّة الوالديّة</a:t>
            </a:r>
          </a:p>
          <a:p>
            <a:pPr algn="r" rtl="1"/>
            <a:endParaRPr lang="ar-AE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مسح المساعدات الضروريّة لكلّ اصحاب الملفّات اعلاه في قسم الرفاه الاجتماعي والعمل على تأمينها منذ اليوم</a:t>
            </a:r>
          </a:p>
          <a:p>
            <a:pPr marL="109728" indent="0" algn="r" rtl="1">
              <a:buNone/>
            </a:pPr>
            <a:endParaRPr lang="ar-AE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r>
              <a:rPr lang="ar-AE" dirty="0" smtClean="0">
                <a:latin typeface="Ara Alm Bon " pitchFamily="50" charset="-78"/>
                <a:cs typeface="Ara Alm Bon " pitchFamily="50" charset="-78"/>
              </a:rPr>
              <a:t>التشديد على الاستمرار بعمل قسم الرفاه الاجتماعي الجاري مقابل الناس</a:t>
            </a:r>
          </a:p>
          <a:p>
            <a:pPr algn="r" rtl="1"/>
            <a:endParaRPr lang="ar-AE" dirty="0" smtClean="0">
              <a:latin typeface="Ara Alm Bon " pitchFamily="50" charset="-78"/>
              <a:cs typeface="Ara Alm Bon " pitchFamily="50" charset="-78"/>
            </a:endParaRPr>
          </a:p>
          <a:p>
            <a:pPr algn="r" rtl="1"/>
            <a:endParaRPr lang="en-GB" dirty="0">
              <a:latin typeface="Ara Alm Bon " pitchFamily="50" charset="-78"/>
              <a:cs typeface="Ara Alm Bon " pitchFamily="50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48680"/>
            <a:ext cx="1008111" cy="1071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82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229</TotalTime>
  <Words>432</Words>
  <Application>Microsoft Office PowerPoint</Application>
  <PresentationFormat>‫הצגה על המסך (4:3)</PresentationFormat>
  <Paragraphs>90</Paragraphs>
  <Slides>13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13</vt:i4>
      </vt:variant>
    </vt:vector>
  </HeadingPairs>
  <TitlesOfParts>
    <vt:vector size="20" baseType="lpstr">
      <vt:lpstr>Ara Alm Bon </vt:lpstr>
      <vt:lpstr>Arial</vt:lpstr>
      <vt:lpstr>Georgia</vt:lpstr>
      <vt:lpstr>Tahoma</vt:lpstr>
      <vt:lpstr>Trebuchet MS</vt:lpstr>
      <vt:lpstr>Wingdings 2</vt:lpstr>
      <vt:lpstr>Urban</vt:lpstr>
      <vt:lpstr>خطّة الطوارئ في مواجهة فيروس كورونا </vt:lpstr>
      <vt:lpstr>قواعد عمل موجّهة</vt:lpstr>
      <vt:lpstr>מצגת של PowerPoint</vt:lpstr>
      <vt:lpstr>رئيس وادارة المجلس</vt:lpstr>
      <vt:lpstr>لجنة ادارة الازمة</vt:lpstr>
      <vt:lpstr>لجنة الطوارئ</vt:lpstr>
      <vt:lpstr>مركز استقبال توجّهات الجمهور</vt:lpstr>
      <vt:lpstr>قسم الصحّة</vt:lpstr>
      <vt:lpstr>قسم الرفاه الاجتماعي</vt:lpstr>
      <vt:lpstr>نظام عمل المتطوعين </vt:lpstr>
      <vt:lpstr>لجنة الاغاثة البلدية الموحّدة</vt:lpstr>
      <vt:lpstr>اطر خارجيّة اخرى</vt:lpstr>
      <vt:lpstr>ضبط التواصل     والنشر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خطّة الطوارئ في مواجهة فيروس كورونا</dc:title>
  <dc:creator>tariq khateb</dc:creator>
  <cp:lastModifiedBy>JAMAL</cp:lastModifiedBy>
  <cp:revision>15</cp:revision>
  <cp:lastPrinted>2020-03-31T09:53:46Z</cp:lastPrinted>
  <dcterms:created xsi:type="dcterms:W3CDTF">2020-03-23T14:29:28Z</dcterms:created>
  <dcterms:modified xsi:type="dcterms:W3CDTF">2020-03-31T09:55:54Z</dcterms:modified>
</cp:coreProperties>
</file>